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67" r:id="rId5"/>
    <p:sldId id="263" r:id="rId6"/>
    <p:sldId id="268" r:id="rId7"/>
    <p:sldId id="258" r:id="rId8"/>
    <p:sldId id="264" r:id="rId9"/>
    <p:sldId id="262" r:id="rId10"/>
    <p:sldId id="259" r:id="rId11"/>
    <p:sldId id="261"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8" d="100"/>
          <a:sy n="98" d="100"/>
        </p:scale>
        <p:origin x="510"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4B69-F676-5403-E0C1-E68EE5CEAD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DE59F5-71B8-1BC0-78AA-EC36C9FB26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85A1B7-2AC8-E0F4-0F2C-2ACDECA24014}"/>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5" name="Footer Placeholder 4">
            <a:extLst>
              <a:ext uri="{FF2B5EF4-FFF2-40B4-BE49-F238E27FC236}">
                <a16:creationId xmlns:a16="http://schemas.microsoft.com/office/drawing/2014/main" id="{DAF05F1B-6733-BA10-F1FC-9F54293581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80CF-795C-F287-E74B-60406B24090E}"/>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27362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A138B-767B-C260-535F-A5759C6412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962461-383C-1428-2F23-9E42A9CD43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D9F93-2A29-06B5-8CCC-804E5556889E}"/>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5" name="Footer Placeholder 4">
            <a:extLst>
              <a:ext uri="{FF2B5EF4-FFF2-40B4-BE49-F238E27FC236}">
                <a16:creationId xmlns:a16="http://schemas.microsoft.com/office/drawing/2014/main" id="{E4448E3E-14E0-018B-5F36-6F737BE21E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C45530-E69C-D1DD-CDE1-42DEE4979D84}"/>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883179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0739-1DEA-7136-F80D-C1E48DF372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5A4C2C-45D6-6109-CCF9-F1796A7F675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0E4C30-ED06-2012-922B-4064A6D3BD4B}"/>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5" name="Footer Placeholder 4">
            <a:extLst>
              <a:ext uri="{FF2B5EF4-FFF2-40B4-BE49-F238E27FC236}">
                <a16:creationId xmlns:a16="http://schemas.microsoft.com/office/drawing/2014/main" id="{391E9AE8-A8DF-9842-E983-8677AA6322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0F0B1-DEB2-A8FD-AC8D-9B7323144C7D}"/>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363487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02AA-38DD-9136-97FF-8C7BE76EBD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6E6B45-B3C1-F38B-568A-DD32608AB9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D54707-C97E-6399-7D7C-6A08C04181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C659A8-F134-2CD5-5293-BE208851160B}"/>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6" name="Footer Placeholder 5">
            <a:extLst>
              <a:ext uri="{FF2B5EF4-FFF2-40B4-BE49-F238E27FC236}">
                <a16:creationId xmlns:a16="http://schemas.microsoft.com/office/drawing/2014/main" id="{E04477CB-244A-EFE5-55CE-F729F09B11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9A41C9-6D2A-0F8D-3BB4-40B7571138AB}"/>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2553139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7B4C8-FB43-0027-C9E6-FBBD57EF19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D0F943-630B-5BCF-F6C4-AC39D3AA9C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580B4A-3559-ADA5-85BF-3145D3FE54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415FF4-C153-96BF-B3A7-9904AB0774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2B05B-B162-7EF4-75D8-1F8EFC4F57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694D61-FE2F-19B0-5AD0-B3E091C76DCC}"/>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8" name="Footer Placeholder 7">
            <a:extLst>
              <a:ext uri="{FF2B5EF4-FFF2-40B4-BE49-F238E27FC236}">
                <a16:creationId xmlns:a16="http://schemas.microsoft.com/office/drawing/2014/main" id="{B2243248-CF1B-2984-75A3-B3FCD42DA4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F2C69A-62A3-AA6B-4718-F17A369A4BC6}"/>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301861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145A2-E76C-DB0D-263C-92BB0F49DE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A8F784-0707-4159-1975-855BD0282D5D}"/>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4" name="Footer Placeholder 3">
            <a:extLst>
              <a:ext uri="{FF2B5EF4-FFF2-40B4-BE49-F238E27FC236}">
                <a16:creationId xmlns:a16="http://schemas.microsoft.com/office/drawing/2014/main" id="{8F2BA8E6-8965-8893-CE2A-4490954428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BDF7AA-85FA-C7EB-14B5-A0F020617F25}"/>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100246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8BDFA2-5356-7B5E-8217-E15A50425414}"/>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3" name="Footer Placeholder 2">
            <a:extLst>
              <a:ext uri="{FF2B5EF4-FFF2-40B4-BE49-F238E27FC236}">
                <a16:creationId xmlns:a16="http://schemas.microsoft.com/office/drawing/2014/main" id="{460978BD-A9B8-5515-3170-A4B7D94200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9FF23B-1A78-09CA-AF06-C7DB5CE400F3}"/>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3382393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2AFF-AA3F-0DAA-C9E8-71C3FDA282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967B9E-3F50-777F-A99B-F393CF44D3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114D53-F3E8-89DA-5E8A-FAF0D36E84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0DC86F-3E92-A124-4B36-8B7F228C2F4F}"/>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6" name="Footer Placeholder 5">
            <a:extLst>
              <a:ext uri="{FF2B5EF4-FFF2-40B4-BE49-F238E27FC236}">
                <a16:creationId xmlns:a16="http://schemas.microsoft.com/office/drawing/2014/main" id="{50DDA7D0-BF58-2289-7BA1-D49B3A252E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EE067-65F5-E4E7-8179-944F2B477278}"/>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1786505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F5B1-3C42-91D5-D34D-CD536DF0DC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4E66B5-D0A8-D170-55F9-EEC047D04D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056DAF-6F0A-45CD-881A-483FCB7E34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D870F9-A286-6758-909A-C174FEE7C0C6}"/>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6" name="Footer Placeholder 5">
            <a:extLst>
              <a:ext uri="{FF2B5EF4-FFF2-40B4-BE49-F238E27FC236}">
                <a16:creationId xmlns:a16="http://schemas.microsoft.com/office/drawing/2014/main" id="{D1D4F8CC-9213-A235-8A26-8167ADD89B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C398C-93BF-31F5-36B9-BF9C17DF352E}"/>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3299185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37E06-B295-7069-BF5D-2DC021FC6F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AB10FD-3916-49AE-9E41-FF7E53F95C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032149-41E8-CF58-1173-A35D34894482}"/>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5" name="Footer Placeholder 4">
            <a:extLst>
              <a:ext uri="{FF2B5EF4-FFF2-40B4-BE49-F238E27FC236}">
                <a16:creationId xmlns:a16="http://schemas.microsoft.com/office/drawing/2014/main" id="{6415A68D-D106-DB01-9E2E-D9CD43578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D3022-977B-14EE-B9B9-8E9E93704111}"/>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1634299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D4F530-4DC6-DA70-9595-272984E99E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7F506E-BC63-437C-2940-0F7C255B46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AA545B-6C97-DAB7-1D7F-034E966BE331}"/>
              </a:ext>
            </a:extLst>
          </p:cNvPr>
          <p:cNvSpPr>
            <a:spLocks noGrp="1"/>
          </p:cNvSpPr>
          <p:nvPr>
            <p:ph type="dt" sz="half" idx="10"/>
          </p:nvPr>
        </p:nvSpPr>
        <p:spPr/>
        <p:txBody>
          <a:bodyPr/>
          <a:lstStyle/>
          <a:p>
            <a:fld id="{0A0ABD9B-B84D-4965-9A5E-79129236C47B}" type="datetimeFigureOut">
              <a:rPr lang="en-US" smtClean="0"/>
              <a:t>5/17/2025</a:t>
            </a:fld>
            <a:endParaRPr lang="en-US"/>
          </a:p>
        </p:txBody>
      </p:sp>
      <p:sp>
        <p:nvSpPr>
          <p:cNvPr id="5" name="Footer Placeholder 4">
            <a:extLst>
              <a:ext uri="{FF2B5EF4-FFF2-40B4-BE49-F238E27FC236}">
                <a16:creationId xmlns:a16="http://schemas.microsoft.com/office/drawing/2014/main" id="{8DC73E3E-ADAA-9731-3DEE-8FAAEFBFE2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35776-E7FF-E125-AA27-C71D1C73B822}"/>
              </a:ext>
            </a:extLst>
          </p:cNvPr>
          <p:cNvSpPr>
            <a:spLocks noGrp="1"/>
          </p:cNvSpPr>
          <p:nvPr>
            <p:ph type="sldNum" sz="quarter" idx="12"/>
          </p:nvPr>
        </p:nvSpPr>
        <p:spPr/>
        <p:txBody>
          <a:bodyPr/>
          <a:lstStyle/>
          <a:p>
            <a:fld id="{A7749474-8AB8-467A-94B1-E2ACBB5D6C1D}" type="slidenum">
              <a:rPr lang="en-US" smtClean="0"/>
              <a:t>‹#›</a:t>
            </a:fld>
            <a:endParaRPr lang="en-US"/>
          </a:p>
        </p:txBody>
      </p:sp>
    </p:spTree>
    <p:extLst>
      <p:ext uri="{BB962C8B-B14F-4D97-AF65-F5344CB8AC3E}">
        <p14:creationId xmlns:p14="http://schemas.microsoft.com/office/powerpoint/2010/main" val="1613470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ABEC36-B8D1-25F1-545B-1B7DB857FC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E20CE7-0BFE-FD39-F970-D579877BF9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DCF072-CAC2-A354-41B9-80E396EEA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0ABD9B-B84D-4965-9A5E-79129236C47B}" type="datetimeFigureOut">
              <a:rPr lang="en-US" smtClean="0"/>
              <a:t>5/17/2025</a:t>
            </a:fld>
            <a:endParaRPr lang="en-US"/>
          </a:p>
        </p:txBody>
      </p:sp>
      <p:sp>
        <p:nvSpPr>
          <p:cNvPr id="5" name="Footer Placeholder 4">
            <a:extLst>
              <a:ext uri="{FF2B5EF4-FFF2-40B4-BE49-F238E27FC236}">
                <a16:creationId xmlns:a16="http://schemas.microsoft.com/office/drawing/2014/main" id="{19B04916-BA8E-CB0E-C117-32D85456F6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42F2BD-2661-45C0-55A2-D28EB2DF17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749474-8AB8-467A-94B1-E2ACBB5D6C1D}" type="slidenum">
              <a:rPr lang="en-US" smtClean="0"/>
              <a:t>‹#›</a:t>
            </a:fld>
            <a:endParaRPr lang="en-US"/>
          </a:p>
        </p:txBody>
      </p:sp>
    </p:spTree>
    <p:extLst>
      <p:ext uri="{BB962C8B-B14F-4D97-AF65-F5344CB8AC3E}">
        <p14:creationId xmlns:p14="http://schemas.microsoft.com/office/powerpoint/2010/main" val="267067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B2FA-15D1-FB95-A1B6-4E3B0F4D62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06A2B0-520B-98DB-A605-4D0C3CBDFC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63553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65755-9B13-5753-87E2-9837A301F822}"/>
              </a:ext>
            </a:extLst>
          </p:cNvPr>
          <p:cNvSpPr>
            <a:spLocks noGrp="1"/>
          </p:cNvSpPr>
          <p:nvPr>
            <p:ph type="ctrTitle"/>
          </p:nvPr>
        </p:nvSpPr>
        <p:spPr>
          <a:xfrm>
            <a:off x="1524000" y="447472"/>
            <a:ext cx="9144000" cy="4834647"/>
          </a:xfrm>
        </p:spPr>
        <p:txBody>
          <a:bodyPr>
            <a:noAutofit/>
          </a:bodyPr>
          <a:lstStyle/>
          <a:p>
            <a:r>
              <a:rPr lang="en-US" sz="11500" dirty="0"/>
              <a:t>WAS PETER </a:t>
            </a:r>
            <a:br>
              <a:rPr lang="en-US" sz="11500" dirty="0"/>
            </a:br>
            <a:r>
              <a:rPr lang="en-US" sz="11500" dirty="0"/>
              <a:t>A </a:t>
            </a:r>
            <a:br>
              <a:rPr lang="en-US" sz="11500" dirty="0"/>
            </a:br>
            <a:r>
              <a:rPr lang="en-US" sz="11500" dirty="0"/>
              <a:t>POPE?</a:t>
            </a:r>
          </a:p>
        </p:txBody>
      </p:sp>
      <p:sp>
        <p:nvSpPr>
          <p:cNvPr id="3" name="Subtitle 2">
            <a:extLst>
              <a:ext uri="{FF2B5EF4-FFF2-40B4-BE49-F238E27FC236}">
                <a16:creationId xmlns:a16="http://schemas.microsoft.com/office/drawing/2014/main" id="{BFFBEAB7-28C7-67E0-A0D1-620C7533AF6C}"/>
              </a:ext>
            </a:extLst>
          </p:cNvPr>
          <p:cNvSpPr>
            <a:spLocks noGrp="1"/>
          </p:cNvSpPr>
          <p:nvPr>
            <p:ph type="subTitle" idx="1"/>
          </p:nvPr>
        </p:nvSpPr>
        <p:spPr>
          <a:xfrm>
            <a:off x="1524000" y="5428035"/>
            <a:ext cx="9144000" cy="1113816"/>
          </a:xfrm>
        </p:spPr>
        <p:txBody>
          <a:bodyPr>
            <a:normAutofit/>
          </a:bodyPr>
          <a:lstStyle/>
          <a:p>
            <a:r>
              <a:rPr lang="en-US" sz="7200" dirty="0"/>
              <a:t>Matthew 16:13-19 </a:t>
            </a:r>
          </a:p>
        </p:txBody>
      </p:sp>
    </p:spTree>
    <p:extLst>
      <p:ext uri="{BB962C8B-B14F-4D97-AF65-F5344CB8AC3E}">
        <p14:creationId xmlns:p14="http://schemas.microsoft.com/office/powerpoint/2010/main" val="148828486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3BDC5-EED6-B620-9C22-32147D539540}"/>
              </a:ext>
            </a:extLst>
          </p:cNvPr>
          <p:cNvSpPr>
            <a:spLocks noGrp="1"/>
          </p:cNvSpPr>
          <p:nvPr>
            <p:ph type="title"/>
          </p:nvPr>
        </p:nvSpPr>
        <p:spPr>
          <a:xfrm>
            <a:off x="838200" y="365125"/>
            <a:ext cx="10515600" cy="1804143"/>
          </a:xfrm>
        </p:spPr>
        <p:txBody>
          <a:bodyPr>
            <a:normAutofit fontScale="90000"/>
          </a:bodyPr>
          <a:lstStyle/>
          <a:p>
            <a:pPr algn="ctr"/>
            <a:r>
              <a:rPr lang="en-US" sz="4400" b="1" i="0" u="none" strike="noStrike" baseline="0" dirty="0">
                <a:latin typeface="Helvetica" panose="020B0604020202020204" pitchFamily="34" charset="0"/>
              </a:rPr>
              <a:t>"Keys" Connected to "Binding &amp; Loosing" Authority - Shared with Other Apostles - </a:t>
            </a:r>
            <a:endParaRPr lang="en-US" dirty="0"/>
          </a:p>
        </p:txBody>
      </p:sp>
      <p:sp>
        <p:nvSpPr>
          <p:cNvPr id="3" name="Content Placeholder 2">
            <a:extLst>
              <a:ext uri="{FF2B5EF4-FFF2-40B4-BE49-F238E27FC236}">
                <a16:creationId xmlns:a16="http://schemas.microsoft.com/office/drawing/2014/main" id="{3A8B684A-72FC-FDFD-6A6A-47DF7E03D7BE}"/>
              </a:ext>
            </a:extLst>
          </p:cNvPr>
          <p:cNvSpPr>
            <a:spLocks noGrp="1"/>
          </p:cNvSpPr>
          <p:nvPr>
            <p:ph idx="1"/>
          </p:nvPr>
        </p:nvSpPr>
        <p:spPr>
          <a:xfrm>
            <a:off x="838200" y="1896894"/>
            <a:ext cx="10515600" cy="4824818"/>
          </a:xfrm>
        </p:spPr>
        <p:txBody>
          <a:bodyPr>
            <a:normAutofit fontScale="92500" lnSpcReduction="10000"/>
          </a:bodyPr>
          <a:lstStyle/>
          <a:p>
            <a:pPr>
              <a:lnSpc>
                <a:spcPct val="100000"/>
              </a:lnSpc>
            </a:pPr>
            <a:r>
              <a:rPr kumimoji="0" lang="en-US" sz="4000" b="1" i="0" u="none" strike="noStrike" kern="1200" cap="none" spc="0" normalizeH="0" baseline="0" noProof="0" dirty="0">
                <a:ln>
                  <a:noFill/>
                </a:ln>
                <a:solidFill>
                  <a:prstClr val="black"/>
                </a:solidFill>
                <a:effectLst/>
                <a:uLnTx/>
                <a:uFillTx/>
                <a:latin typeface="Helvetica" panose="020B0604020202020204" pitchFamily="34" charset="0"/>
                <a:ea typeface="+mj-ea"/>
                <a:cs typeface="+mj-cs"/>
              </a:rPr>
              <a:t>Matthew 16:19  “And I will give you the keys of the kingdom of heaven, and whatever you bind on earth will be bound in heaven, and whatever you loose on earth will be loosed in heaven.”</a:t>
            </a:r>
          </a:p>
          <a:p>
            <a:pPr>
              <a:lnSpc>
                <a:spcPct val="100000"/>
              </a:lnSpc>
            </a:pPr>
            <a:r>
              <a:rPr kumimoji="0" lang="en-US" sz="4000" b="1" i="0" u="none" strike="noStrike" kern="1200" cap="none" spc="0" normalizeH="0" baseline="0" noProof="0" dirty="0">
                <a:ln>
                  <a:noFill/>
                </a:ln>
                <a:solidFill>
                  <a:prstClr val="black"/>
                </a:solidFill>
                <a:effectLst/>
                <a:uLnTx/>
                <a:uFillTx/>
                <a:latin typeface="Helvetica" panose="020B0604020202020204" pitchFamily="34" charset="0"/>
                <a:ea typeface="+mj-ea"/>
                <a:cs typeface="+mj-cs"/>
              </a:rPr>
              <a:t>Matthew 18:18 NKJV 18 "Assuredly, I say to you, whatever you bind on earth will be bound in heaven, and whatever you loose on earth will be loosed in heaven.”</a:t>
            </a:r>
          </a:p>
          <a:p>
            <a:pPr>
              <a:lnSpc>
                <a:spcPct val="100000"/>
              </a:lnSpc>
            </a:pPr>
            <a:endParaRPr kumimoji="0" lang="en-US" sz="4000" b="1" i="0" u="none" strike="noStrike" kern="1200" cap="none" spc="0" normalizeH="0" baseline="0" noProof="0" dirty="0">
              <a:ln>
                <a:noFill/>
              </a:ln>
              <a:solidFill>
                <a:prstClr val="black"/>
              </a:solidFill>
              <a:effectLst/>
              <a:uLnTx/>
              <a:uFillTx/>
              <a:latin typeface="Helvetica" panose="020B0604020202020204" pitchFamily="34" charset="0"/>
              <a:ea typeface="+mj-ea"/>
              <a:cs typeface="+mj-cs"/>
            </a:endParaRPr>
          </a:p>
          <a:p>
            <a:pPr>
              <a:lnSpc>
                <a:spcPct val="100000"/>
              </a:lnSpc>
            </a:pPr>
            <a:endParaRPr kumimoji="0" lang="en-US" sz="4000" b="1" i="0" u="none" strike="noStrike" kern="1200" cap="none" spc="0" normalizeH="0" baseline="0" noProof="0" dirty="0">
              <a:ln>
                <a:noFill/>
              </a:ln>
              <a:solidFill>
                <a:prstClr val="black"/>
              </a:solidFill>
              <a:effectLst/>
              <a:uLnTx/>
              <a:uFillTx/>
              <a:latin typeface="Helvetica" panose="020B0604020202020204" pitchFamily="34" charset="0"/>
              <a:ea typeface="+mj-ea"/>
              <a:cs typeface="+mj-cs"/>
            </a:endParaRPr>
          </a:p>
        </p:txBody>
      </p:sp>
    </p:spTree>
    <p:extLst>
      <p:ext uri="{BB962C8B-B14F-4D97-AF65-F5344CB8AC3E}">
        <p14:creationId xmlns:p14="http://schemas.microsoft.com/office/powerpoint/2010/main" val="15179257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5EF7C-A306-B8A9-8267-72C4637198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09AEF-B6BD-1BD7-5369-9BAAE88E339F}"/>
              </a:ext>
            </a:extLst>
          </p:cNvPr>
          <p:cNvSpPr>
            <a:spLocks noGrp="1"/>
          </p:cNvSpPr>
          <p:nvPr>
            <p:ph type="title"/>
          </p:nvPr>
        </p:nvSpPr>
        <p:spPr>
          <a:xfrm>
            <a:off x="838200" y="365125"/>
            <a:ext cx="10515600" cy="1531769"/>
          </a:xfrm>
        </p:spPr>
        <p:txBody>
          <a:bodyPr>
            <a:noAutofit/>
          </a:bodyPr>
          <a:lstStyle/>
          <a:p>
            <a:pPr algn="ctr"/>
            <a:r>
              <a:rPr lang="en-US" b="1" i="0" u="none" strike="noStrike" baseline="0" dirty="0">
                <a:latin typeface="Helvetica" panose="020B0604020202020204" pitchFamily="34" charset="0"/>
              </a:rPr>
              <a:t>THE CHURCH</a:t>
            </a:r>
            <a:r>
              <a:rPr lang="en-US" b="1" i="0" u="none" strike="noStrike" dirty="0">
                <a:latin typeface="Helvetica" panose="020B0604020202020204" pitchFamily="34" charset="0"/>
              </a:rPr>
              <a:t> WAS BUILT ON PETER</a:t>
            </a:r>
            <a:br>
              <a:rPr lang="en-US" sz="3600" b="1" i="0" u="none" strike="noStrike" baseline="0" dirty="0">
                <a:latin typeface="Helvetica" panose="020B0604020202020204" pitchFamily="34" charset="0"/>
              </a:rPr>
            </a:br>
            <a:r>
              <a:rPr lang="en-US" sz="3600" b="1" dirty="0">
                <a:latin typeface="Helvetica" panose="020B0604020202020204" pitchFamily="34" charset="0"/>
              </a:rPr>
              <a:t>T</a:t>
            </a:r>
            <a:r>
              <a:rPr lang="en-US" sz="3600" b="1" i="0" u="none" strike="noStrike" baseline="0" dirty="0">
                <a:latin typeface="Helvetica" panose="020B0604020202020204" pitchFamily="34" charset="0"/>
              </a:rPr>
              <a:t>wo</a:t>
            </a:r>
            <a:r>
              <a:rPr lang="en-US" sz="3600" b="1" i="0" u="none" strike="noStrike" dirty="0">
                <a:latin typeface="Helvetica" panose="020B0604020202020204" pitchFamily="34" charset="0"/>
              </a:rPr>
              <a:t> Of The Supposed “Church Fathers” Did Not Believe This</a:t>
            </a:r>
            <a:endParaRPr lang="en-US" sz="3600" dirty="0"/>
          </a:p>
        </p:txBody>
      </p:sp>
      <p:sp>
        <p:nvSpPr>
          <p:cNvPr id="3" name="Content Placeholder 2">
            <a:extLst>
              <a:ext uri="{FF2B5EF4-FFF2-40B4-BE49-F238E27FC236}">
                <a16:creationId xmlns:a16="http://schemas.microsoft.com/office/drawing/2014/main" id="{6280A469-27BD-F95C-5963-C486944F2BCD}"/>
              </a:ext>
            </a:extLst>
          </p:cNvPr>
          <p:cNvSpPr>
            <a:spLocks noGrp="1"/>
          </p:cNvSpPr>
          <p:nvPr>
            <p:ph idx="1"/>
          </p:nvPr>
        </p:nvSpPr>
        <p:spPr>
          <a:xfrm>
            <a:off x="972766" y="1896894"/>
            <a:ext cx="10381034" cy="4824818"/>
          </a:xfrm>
        </p:spPr>
        <p:txBody>
          <a:bodyPr>
            <a:normAutofit/>
          </a:bodyPr>
          <a:lstStyle/>
          <a:p>
            <a:pPr>
              <a:lnSpc>
                <a:spcPct val="100000"/>
              </a:lnSpc>
            </a:pPr>
            <a:r>
              <a:rPr lang="en-US" sz="3200" b="1" dirty="0">
                <a:solidFill>
                  <a:prstClr val="black"/>
                </a:solidFill>
                <a:latin typeface="Helvetica" panose="020B0604020202020204" pitchFamily="34" charset="0"/>
                <a:ea typeface="+mj-ea"/>
                <a:cs typeface="+mj-cs"/>
              </a:rPr>
              <a:t>“Having said that his confession is a rock, he stated that upon this rock I will build my church. </a:t>
            </a:r>
            <a:r>
              <a:rPr lang="en-US" sz="3200" b="1" dirty="0">
                <a:solidFill>
                  <a:prstClr val="black"/>
                </a:solidFill>
                <a:effectLst>
                  <a:outerShdw blurRad="38100" dist="38100" dir="2700000" algn="tl">
                    <a:srgbClr val="000000">
                      <a:alpha val="43137"/>
                    </a:srgbClr>
                  </a:outerShdw>
                </a:effectLst>
                <a:latin typeface="Helvetica" panose="020B0604020202020204" pitchFamily="34" charset="0"/>
                <a:ea typeface="+mj-ea"/>
                <a:cs typeface="+mj-cs"/>
              </a:rPr>
              <a:t>This means he will build his church upon this same confession and faith</a:t>
            </a:r>
            <a:r>
              <a:rPr lang="en-US" sz="3200" b="1" dirty="0">
                <a:solidFill>
                  <a:prstClr val="black"/>
                </a:solidFill>
                <a:latin typeface="Helvetica" panose="020B0604020202020204" pitchFamily="34" charset="0"/>
                <a:ea typeface="+mj-ea"/>
                <a:cs typeface="+mj-cs"/>
              </a:rPr>
              <a:t>.”  Theodore of </a:t>
            </a:r>
            <a:r>
              <a:rPr lang="en-US" sz="3200" b="1" dirty="0" err="1">
                <a:solidFill>
                  <a:prstClr val="black"/>
                </a:solidFill>
                <a:latin typeface="Helvetica" panose="020B0604020202020204" pitchFamily="34" charset="0"/>
                <a:ea typeface="+mj-ea"/>
                <a:cs typeface="+mj-cs"/>
              </a:rPr>
              <a:t>Mopsuestia</a:t>
            </a:r>
            <a:r>
              <a:rPr lang="en-US" sz="3200" b="1" dirty="0">
                <a:solidFill>
                  <a:prstClr val="black"/>
                </a:solidFill>
                <a:latin typeface="Helvetica" panose="020B0604020202020204" pitchFamily="34" charset="0"/>
                <a:ea typeface="+mj-ea"/>
                <a:cs typeface="+mj-cs"/>
              </a:rPr>
              <a:t> (350 – 428 AD)</a:t>
            </a:r>
          </a:p>
          <a:p>
            <a:pPr>
              <a:lnSpc>
                <a:spcPct val="100000"/>
              </a:lnSpc>
            </a:pPr>
            <a:r>
              <a:rPr lang="en-US" sz="3200" b="1" dirty="0">
                <a:solidFill>
                  <a:prstClr val="black"/>
                </a:solidFill>
                <a:latin typeface="Helvetica" panose="020B0604020202020204" pitchFamily="34" charset="0"/>
                <a:ea typeface="+mj-ea"/>
                <a:cs typeface="+mj-cs"/>
              </a:rPr>
              <a:t>.  "And I say unto thee, Thou art Peter, and upon this rock will I build my Church;" that is, </a:t>
            </a:r>
            <a:r>
              <a:rPr lang="en-US" sz="3200" b="1" dirty="0">
                <a:solidFill>
                  <a:prstClr val="black"/>
                </a:solidFill>
                <a:effectLst>
                  <a:outerShdw blurRad="38100" dist="38100" dir="2700000" algn="tl">
                    <a:srgbClr val="000000">
                      <a:alpha val="43137"/>
                    </a:srgbClr>
                  </a:outerShdw>
                </a:effectLst>
                <a:latin typeface="Helvetica" panose="020B0604020202020204" pitchFamily="34" charset="0"/>
                <a:ea typeface="+mj-ea"/>
                <a:cs typeface="+mj-cs"/>
              </a:rPr>
              <a:t>on the faith of his confession</a:t>
            </a:r>
            <a:r>
              <a:rPr lang="en-US" sz="3200" b="1" dirty="0">
                <a:solidFill>
                  <a:prstClr val="black"/>
                </a:solidFill>
                <a:latin typeface="Helvetica" panose="020B0604020202020204" pitchFamily="34" charset="0"/>
                <a:ea typeface="+mj-ea"/>
                <a:cs typeface="+mj-cs"/>
              </a:rPr>
              <a:t>."- John Chrysostom  (?- 407 AD)</a:t>
            </a:r>
            <a:endParaRPr kumimoji="0" lang="en-US" sz="3200" b="1" i="0" u="none" strike="noStrike" kern="1200" cap="none" spc="0" normalizeH="0" baseline="0" noProof="0" dirty="0">
              <a:ln>
                <a:noFill/>
              </a:ln>
              <a:solidFill>
                <a:prstClr val="black"/>
              </a:solidFill>
              <a:effectLst/>
              <a:uLnTx/>
              <a:uFillTx/>
              <a:latin typeface="Helvetica" panose="020B0604020202020204" pitchFamily="34" charset="0"/>
              <a:ea typeface="+mj-ea"/>
              <a:cs typeface="+mj-cs"/>
            </a:endParaRPr>
          </a:p>
        </p:txBody>
      </p:sp>
    </p:spTree>
    <p:extLst>
      <p:ext uri="{BB962C8B-B14F-4D97-AF65-F5344CB8AC3E}">
        <p14:creationId xmlns:p14="http://schemas.microsoft.com/office/powerpoint/2010/main" val="3242222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5F72F-7A75-7BF5-390D-F0132FEAF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4988F-8447-56DF-28D7-C70BDC0CC10B}"/>
              </a:ext>
            </a:extLst>
          </p:cNvPr>
          <p:cNvSpPr>
            <a:spLocks noGrp="1"/>
          </p:cNvSpPr>
          <p:nvPr>
            <p:ph type="title"/>
          </p:nvPr>
        </p:nvSpPr>
        <p:spPr>
          <a:xfrm>
            <a:off x="838200" y="365125"/>
            <a:ext cx="10515600" cy="880015"/>
          </a:xfrm>
        </p:spPr>
        <p:txBody>
          <a:bodyPr>
            <a:normAutofit/>
          </a:bodyPr>
          <a:lstStyle/>
          <a:p>
            <a:pPr algn="ctr"/>
            <a:r>
              <a:rPr lang="en-US" b="1" dirty="0">
                <a:effectLst>
                  <a:outerShdw blurRad="38100" dist="38100" dir="2700000" algn="tl">
                    <a:srgbClr val="000000">
                      <a:alpha val="43137"/>
                    </a:srgbClr>
                  </a:outerShdw>
                </a:effectLst>
              </a:rPr>
              <a:t>Catholics Believe Church Is Built On Peter </a:t>
            </a:r>
          </a:p>
        </p:txBody>
      </p:sp>
      <p:sp>
        <p:nvSpPr>
          <p:cNvPr id="3" name="Content Placeholder 2">
            <a:extLst>
              <a:ext uri="{FF2B5EF4-FFF2-40B4-BE49-F238E27FC236}">
                <a16:creationId xmlns:a16="http://schemas.microsoft.com/office/drawing/2014/main" id="{89DC8544-163B-964C-E545-73F6F94E1B78}"/>
              </a:ext>
            </a:extLst>
          </p:cNvPr>
          <p:cNvSpPr>
            <a:spLocks noGrp="1"/>
          </p:cNvSpPr>
          <p:nvPr>
            <p:ph idx="1"/>
          </p:nvPr>
        </p:nvSpPr>
        <p:spPr>
          <a:xfrm>
            <a:off x="838200" y="1253330"/>
            <a:ext cx="10515600" cy="5079375"/>
          </a:xfrm>
        </p:spPr>
        <p:txBody>
          <a:bodyPr>
            <a:normAutofit fontScale="92500"/>
          </a:bodyPr>
          <a:lstStyle/>
          <a:p>
            <a:pPr>
              <a:lnSpc>
                <a:spcPct val="100000"/>
              </a:lnSpc>
            </a:pPr>
            <a:r>
              <a:rPr lang="en-US" sz="4000" b="1" i="0" u="none" strike="noStrike" baseline="0" dirty="0">
                <a:latin typeface="Helvetica" panose="020B0604020202020204" pitchFamily="34" charset="0"/>
              </a:rPr>
              <a:t>Matthew 16:18 "Kagoo de soi </a:t>
            </a:r>
            <a:r>
              <a:rPr lang="en-US" sz="4000" b="1" i="0" u="none" strike="noStrike" baseline="0" dirty="0" err="1">
                <a:latin typeface="Helvetica" panose="020B0604020202020204" pitchFamily="34" charset="0"/>
              </a:rPr>
              <a:t>legoo</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hoti</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su</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ei</a:t>
            </a:r>
            <a:r>
              <a:rPr lang="en-US" sz="4000" b="1" i="0" u="none" strike="noStrike" baseline="0" dirty="0">
                <a:latin typeface="Helvetica" panose="020B0604020202020204" pitchFamily="34" charset="0"/>
              </a:rPr>
              <a:t> </a:t>
            </a:r>
            <a:r>
              <a:rPr lang="en-US" sz="4000" b="1" i="0" u="none" strike="noStrike" baseline="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Helvetica" panose="020B0604020202020204" pitchFamily="34" charset="0"/>
              </a:rPr>
              <a:t>Petros</a:t>
            </a:r>
            <a:r>
              <a:rPr lang="en-US" sz="4000" b="1" i="0" u="none" strike="noStrike" baseline="0" dirty="0">
                <a:latin typeface="Helvetica" panose="020B0604020202020204" pitchFamily="34" charset="0"/>
              </a:rPr>
              <a:t>, kai epi </a:t>
            </a:r>
            <a:r>
              <a:rPr lang="en-US" sz="4000" b="1" i="0" u="none" strike="noStrike" baseline="0" dirty="0" err="1">
                <a:latin typeface="Helvetica" panose="020B0604020202020204" pitchFamily="34" charset="0"/>
              </a:rPr>
              <a:t>tautee</a:t>
            </a:r>
            <a:r>
              <a:rPr lang="en-US" sz="4000" b="1" i="0" u="none" strike="noStrike" baseline="0" dirty="0">
                <a:latin typeface="Helvetica" panose="020B0604020202020204" pitchFamily="34" charset="0"/>
              </a:rPr>
              <a:t> tee </a:t>
            </a:r>
            <a:r>
              <a:rPr lang="en-US" sz="4000" b="1" i="0" u="none" strike="noStrike" baseline="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Helvetica" panose="020B0604020202020204" pitchFamily="34" charset="0"/>
              </a:rPr>
              <a:t>petra</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oikodomeesoo</a:t>
            </a:r>
            <a:r>
              <a:rPr lang="en-US" sz="4000" b="1" i="0" u="none" strike="noStrike" baseline="0" dirty="0">
                <a:latin typeface="Helvetica" panose="020B0604020202020204" pitchFamily="34" charset="0"/>
              </a:rPr>
              <a:t> mou teen </a:t>
            </a:r>
            <a:r>
              <a:rPr lang="en-US" sz="4000" b="1" i="0" u="none" strike="noStrike" baseline="0" dirty="0" err="1">
                <a:latin typeface="Helvetica" panose="020B0604020202020204" pitchFamily="34" charset="0"/>
              </a:rPr>
              <a:t>ekkleesian</a:t>
            </a:r>
            <a:r>
              <a:rPr lang="en-US" sz="4000" b="1" i="0" u="none" strike="noStrike" baseline="0" dirty="0">
                <a:latin typeface="Helvetica" panose="020B0604020202020204" pitchFamily="34" charset="0"/>
              </a:rPr>
              <a:t>, kai </a:t>
            </a:r>
            <a:r>
              <a:rPr lang="en-US" sz="4000" b="1" i="0" u="none" strike="noStrike" baseline="0" dirty="0" err="1">
                <a:latin typeface="Helvetica" panose="020B0604020202020204" pitchFamily="34" charset="0"/>
              </a:rPr>
              <a:t>pulai</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Hadou</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ou</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katischusousin</a:t>
            </a:r>
            <a:r>
              <a:rPr lang="en-US" sz="4000" b="1" i="0" u="none" strike="noStrike" baseline="0" dirty="0">
                <a:latin typeface="Helvetica" panose="020B0604020202020204" pitchFamily="34" charset="0"/>
              </a:rPr>
              <a:t> </a:t>
            </a:r>
            <a:r>
              <a:rPr lang="en-US" sz="4000" b="1" i="0" u="none" strike="noStrike" baseline="0" dirty="0" err="1">
                <a:latin typeface="Helvetica" panose="020B0604020202020204" pitchFamily="34" charset="0"/>
              </a:rPr>
              <a:t>autees</a:t>
            </a:r>
            <a:r>
              <a:rPr lang="en-US" sz="4000" b="1" i="0" u="none" strike="noStrike" baseline="0" dirty="0">
                <a:latin typeface="Helvetica" panose="020B0604020202020204" pitchFamily="34" charset="0"/>
              </a:rPr>
              <a:t>.“</a:t>
            </a:r>
          </a:p>
          <a:p>
            <a:pPr>
              <a:lnSpc>
                <a:spcPct val="100000"/>
              </a:lnSpc>
            </a:pPr>
            <a:r>
              <a:rPr lang="en-US" sz="4000" b="1" i="0" u="none" strike="noStrike" baseline="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Helvetica" panose="020B0604020202020204" pitchFamily="34" charset="0"/>
              </a:rPr>
              <a:t>Petros</a:t>
            </a:r>
            <a:r>
              <a:rPr lang="en-US" sz="4000" b="1" i="0" u="none" strike="noStrike" baseline="0" dirty="0">
                <a:latin typeface="Helvetica" panose="020B0604020202020204" pitchFamily="34" charset="0"/>
              </a:rPr>
              <a:t> - "a detached stone or boulder, or a stone that might be thrown or easily moved."</a:t>
            </a:r>
          </a:p>
          <a:p>
            <a:pPr>
              <a:lnSpc>
                <a:spcPct val="100000"/>
              </a:lnSpc>
            </a:pPr>
            <a:r>
              <a:rPr lang="en-US" sz="4000" b="1" i="0" u="none" strike="noStrike" baseline="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Helvetica" panose="020B0604020202020204" pitchFamily="34" charset="0"/>
              </a:rPr>
              <a:t>Petra </a:t>
            </a:r>
            <a:r>
              <a:rPr lang="en-US" sz="4000" b="1" i="0" u="none" strike="noStrike" baseline="0" dirty="0">
                <a:latin typeface="Helvetica" panose="020B0604020202020204" pitchFamily="34" charset="0"/>
              </a:rPr>
              <a:t>- "denotes a mass of rock, as distinct from Petros"</a:t>
            </a:r>
            <a:endParaRPr lang="en-US" sz="4000" dirty="0"/>
          </a:p>
        </p:txBody>
      </p:sp>
    </p:spTree>
    <p:extLst>
      <p:ext uri="{BB962C8B-B14F-4D97-AF65-F5344CB8AC3E}">
        <p14:creationId xmlns:p14="http://schemas.microsoft.com/office/powerpoint/2010/main" val="33028235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le of rocks&#10;&#10;AI-generated content may be incorrect.">
            <a:extLst>
              <a:ext uri="{FF2B5EF4-FFF2-40B4-BE49-F238E27FC236}">
                <a16:creationId xmlns:a16="http://schemas.microsoft.com/office/drawing/2014/main" id="{F9F7C1A8-6881-D891-9EB2-540B3AA95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413" y="196985"/>
            <a:ext cx="4691975" cy="3518981"/>
          </a:xfrm>
          <a:prstGeom prst="rect">
            <a:avLst/>
          </a:prstGeom>
        </p:spPr>
      </p:pic>
      <p:pic>
        <p:nvPicPr>
          <p:cNvPr id="7" name="Picture 6" descr="A soil layers with grass and a yellow arrow&#10;&#10;AI-generated content may be incorrect.">
            <a:extLst>
              <a:ext uri="{FF2B5EF4-FFF2-40B4-BE49-F238E27FC236}">
                <a16:creationId xmlns:a16="http://schemas.microsoft.com/office/drawing/2014/main" id="{FF0B28F5-86B4-D25F-37E8-FFEC4259782C}"/>
              </a:ext>
            </a:extLst>
          </p:cNvPr>
          <p:cNvPicPr>
            <a:picLocks noChangeAspect="1"/>
          </p:cNvPicPr>
          <p:nvPr/>
        </p:nvPicPr>
        <p:blipFill>
          <a:blip r:embed="rId3">
            <a:extLst>
              <a:ext uri="{28A0092B-C50C-407E-A947-70E740481C1C}">
                <a14:useLocalDpi xmlns:a14="http://schemas.microsoft.com/office/drawing/2010/main" val="0"/>
              </a:ext>
            </a:extLst>
          </a:blip>
          <a:srcRect l="6631" r="5991" b="17295"/>
          <a:stretch/>
        </p:blipFill>
        <p:spPr>
          <a:xfrm>
            <a:off x="5950085" y="2329775"/>
            <a:ext cx="5768502" cy="4372583"/>
          </a:xfrm>
          <a:prstGeom prst="rect">
            <a:avLst/>
          </a:prstGeom>
        </p:spPr>
      </p:pic>
      <p:sp>
        <p:nvSpPr>
          <p:cNvPr id="9" name="TextBox 8">
            <a:extLst>
              <a:ext uri="{FF2B5EF4-FFF2-40B4-BE49-F238E27FC236}">
                <a16:creationId xmlns:a16="http://schemas.microsoft.com/office/drawing/2014/main" id="{60D3455B-DB62-2113-EBCE-DA2E760B9B36}"/>
              </a:ext>
            </a:extLst>
          </p:cNvPr>
          <p:cNvSpPr txBox="1"/>
          <p:nvPr/>
        </p:nvSpPr>
        <p:spPr>
          <a:xfrm>
            <a:off x="1622" y="3715966"/>
            <a:ext cx="6094378" cy="1384995"/>
          </a:xfrm>
          <a:prstGeom prst="rect">
            <a:avLst/>
          </a:prstGeom>
          <a:noFill/>
        </p:spPr>
        <p:txBody>
          <a:bodyPr wrap="square">
            <a:spAutoFit/>
          </a:bodyPr>
          <a:lstStyle/>
          <a:p>
            <a:pPr algn="ctr">
              <a:lnSpc>
                <a:spcPct val="100000"/>
              </a:lnSpc>
            </a:pPr>
            <a:r>
              <a:rPr lang="en-US" sz="2800" b="1" i="0" u="none" strike="noStrike" baseline="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Helvetica" panose="020B0604020202020204" pitchFamily="34" charset="0"/>
              </a:rPr>
              <a:t>Petros</a:t>
            </a:r>
            <a:r>
              <a:rPr lang="en-US" sz="2800" b="1" i="0" u="none" strike="noStrike" baseline="0" dirty="0">
                <a:latin typeface="Helvetica" panose="020B0604020202020204" pitchFamily="34" charset="0"/>
              </a:rPr>
              <a:t> - "a detached stone or boulder, or a stone that might be thrown or easily moved."</a:t>
            </a:r>
          </a:p>
        </p:txBody>
      </p:sp>
      <p:sp>
        <p:nvSpPr>
          <p:cNvPr id="11" name="TextBox 10">
            <a:extLst>
              <a:ext uri="{FF2B5EF4-FFF2-40B4-BE49-F238E27FC236}">
                <a16:creationId xmlns:a16="http://schemas.microsoft.com/office/drawing/2014/main" id="{7A6C6788-2202-5404-623B-5F6E4979DC19}"/>
              </a:ext>
            </a:extLst>
          </p:cNvPr>
          <p:cNvSpPr txBox="1"/>
          <p:nvPr/>
        </p:nvSpPr>
        <p:spPr>
          <a:xfrm>
            <a:off x="473413" y="5363050"/>
            <a:ext cx="6094378" cy="1077218"/>
          </a:xfrm>
          <a:prstGeom prst="rect">
            <a:avLst/>
          </a:prstGeom>
          <a:noFill/>
        </p:spPr>
        <p:txBody>
          <a:bodyPr wrap="square">
            <a:spAutoFit/>
          </a:bodyPr>
          <a:lstStyle/>
          <a:p>
            <a:pPr algn="ctr">
              <a:lnSpc>
                <a:spcPct val="100000"/>
              </a:lnSpc>
            </a:pPr>
            <a:r>
              <a:rPr lang="en-US" sz="3200" b="1" i="0" u="none" strike="noStrike" baseline="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Helvetica" panose="020B0604020202020204" pitchFamily="34" charset="0"/>
              </a:rPr>
              <a:t>Petra </a:t>
            </a:r>
            <a:r>
              <a:rPr lang="en-US" sz="3200" b="1" i="0" u="none" strike="noStrike" baseline="0" dirty="0">
                <a:latin typeface="Helvetica" panose="020B0604020202020204" pitchFamily="34" charset="0"/>
              </a:rPr>
              <a:t>- "denotes a mass of rock, as distinct from Petros"</a:t>
            </a:r>
            <a:endParaRPr lang="en-US" sz="3200" dirty="0"/>
          </a:p>
        </p:txBody>
      </p:sp>
      <p:sp>
        <p:nvSpPr>
          <p:cNvPr id="12" name="Rectangle 11">
            <a:extLst>
              <a:ext uri="{FF2B5EF4-FFF2-40B4-BE49-F238E27FC236}">
                <a16:creationId xmlns:a16="http://schemas.microsoft.com/office/drawing/2014/main" id="{78C5E738-0D30-AB1A-EEE4-24284DDD71CE}"/>
              </a:ext>
            </a:extLst>
          </p:cNvPr>
          <p:cNvSpPr/>
          <p:nvPr/>
        </p:nvSpPr>
        <p:spPr>
          <a:xfrm>
            <a:off x="5950085" y="391382"/>
            <a:ext cx="5461431" cy="1754326"/>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Difference is</a:t>
            </a:r>
          </a:p>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Important!</a:t>
            </a:r>
          </a:p>
        </p:txBody>
      </p:sp>
    </p:spTree>
    <p:extLst>
      <p:ext uri="{BB962C8B-B14F-4D97-AF65-F5344CB8AC3E}">
        <p14:creationId xmlns:p14="http://schemas.microsoft.com/office/powerpoint/2010/main" val="73343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p:cTn id="12"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65F9B-7FFC-0E8C-85AC-C1E803F1C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33E9B-0790-D6B7-3B0D-83D227316619}"/>
              </a:ext>
            </a:extLst>
          </p:cNvPr>
          <p:cNvSpPr>
            <a:spLocks noGrp="1"/>
          </p:cNvSpPr>
          <p:nvPr>
            <p:ph type="title"/>
          </p:nvPr>
        </p:nvSpPr>
        <p:spPr>
          <a:xfrm>
            <a:off x="838200" y="365126"/>
            <a:ext cx="10515600" cy="928654"/>
          </a:xfrm>
        </p:spPr>
        <p:txBody>
          <a:bodyPr>
            <a:normAutofit/>
          </a:bodyPr>
          <a:lstStyle/>
          <a:p>
            <a:pPr algn="ctr"/>
            <a:r>
              <a:rPr lang="en-US" sz="4400" b="1" i="0" u="none" strike="noStrike" baseline="0" dirty="0">
                <a:latin typeface="Helvetica" panose="020B0604020202020204" pitchFamily="34" charset="0"/>
              </a:rPr>
              <a:t>No Similarities Between Peter &amp; Pope:</a:t>
            </a:r>
            <a:endParaRPr lang="en-US" dirty="0"/>
          </a:p>
        </p:txBody>
      </p:sp>
      <p:sp>
        <p:nvSpPr>
          <p:cNvPr id="3" name="Content Placeholder 2">
            <a:extLst>
              <a:ext uri="{FF2B5EF4-FFF2-40B4-BE49-F238E27FC236}">
                <a16:creationId xmlns:a16="http://schemas.microsoft.com/office/drawing/2014/main" id="{00CDF488-38CF-D6F1-777E-448EF5002B74}"/>
              </a:ext>
            </a:extLst>
          </p:cNvPr>
          <p:cNvSpPr>
            <a:spLocks noGrp="1"/>
          </p:cNvSpPr>
          <p:nvPr>
            <p:ph idx="1"/>
          </p:nvPr>
        </p:nvSpPr>
        <p:spPr>
          <a:xfrm>
            <a:off x="838200" y="1293779"/>
            <a:ext cx="10515600" cy="5199095"/>
          </a:xfrm>
        </p:spPr>
        <p:txBody>
          <a:bodyPr>
            <a:normAutofit/>
          </a:bodyPr>
          <a:lstStyle/>
          <a:p>
            <a:r>
              <a:rPr lang="en-US" sz="3200" b="1" i="0" u="none" strike="noStrike" baseline="0" dirty="0">
                <a:latin typeface="Helvetica" panose="020B0604020202020204" pitchFamily="34" charset="0"/>
              </a:rPr>
              <a:t>Holy Sacrifice of the Mass, pp 282,283 “Virginal </a:t>
            </a:r>
            <a:r>
              <a:rPr lang="en-US" sz="3200" b="1" dirty="0">
                <a:latin typeface="Helvetica" panose="020B0604020202020204" pitchFamily="34" charset="0"/>
              </a:rPr>
              <a:t>chastity is the most precious pearl, the brightest jewel in the crown of sacerdotal virtues.  Nothing equals in value and dignity a pure soul resplendent with the brilliance of chastity...It is for a virginally pure priesthood to offer the all-pure sacrifice of the virginal body of Christ." </a:t>
            </a:r>
            <a:endParaRPr lang="de-DE" sz="3200" b="1" i="0" u="none" strike="noStrike" baseline="0" dirty="0">
              <a:latin typeface="Helvetica" panose="020B0604020202020204" pitchFamily="34" charset="0"/>
            </a:endParaRPr>
          </a:p>
          <a:p>
            <a:r>
              <a:rPr lang="de-DE" sz="3200" b="1" i="0" u="none" strike="noStrike" baseline="0" dirty="0">
                <a:latin typeface="Helvetica" panose="020B0604020202020204" pitchFamily="34" charset="0"/>
              </a:rPr>
              <a:t> </a:t>
            </a:r>
            <a:r>
              <a:rPr lang="en-US" sz="3200" b="1" dirty="0">
                <a:latin typeface="Helvetica" panose="020B0604020202020204" pitchFamily="34" charset="0"/>
              </a:rPr>
              <a:t>Catholic Encyclopedia "Reference to the virgin state....often met with in Christian inscriptions; from the fourth century on mention is made of virginity especially dedicated to God." (Vol. III, p.240)</a:t>
            </a:r>
            <a:endParaRPr lang="en-US" sz="3200" b="1" i="0" u="none" strike="noStrike" baseline="0" dirty="0">
              <a:latin typeface="Helvetica" panose="020B0604020202020204" pitchFamily="34" charset="0"/>
            </a:endParaRPr>
          </a:p>
        </p:txBody>
      </p:sp>
    </p:spTree>
    <p:extLst>
      <p:ext uri="{BB962C8B-B14F-4D97-AF65-F5344CB8AC3E}">
        <p14:creationId xmlns:p14="http://schemas.microsoft.com/office/powerpoint/2010/main" val="2608632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E52CF-45B1-0158-93D4-3C27716D8C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E68B71-1388-0586-4699-026691B352D5}"/>
              </a:ext>
            </a:extLst>
          </p:cNvPr>
          <p:cNvSpPr>
            <a:spLocks noGrp="1"/>
          </p:cNvSpPr>
          <p:nvPr>
            <p:ph type="title"/>
          </p:nvPr>
        </p:nvSpPr>
        <p:spPr>
          <a:xfrm>
            <a:off x="838200" y="365126"/>
            <a:ext cx="10515600" cy="928654"/>
          </a:xfrm>
        </p:spPr>
        <p:txBody>
          <a:bodyPr>
            <a:normAutofit/>
          </a:bodyPr>
          <a:lstStyle/>
          <a:p>
            <a:pPr algn="ctr"/>
            <a:r>
              <a:rPr lang="en-US" sz="4400" b="1" i="0" u="none" strike="noStrike" baseline="0" dirty="0">
                <a:latin typeface="Helvetica" panose="020B0604020202020204" pitchFamily="34" charset="0"/>
              </a:rPr>
              <a:t>No Similarities Between Pope &amp; Peter:</a:t>
            </a:r>
            <a:endParaRPr lang="en-US" dirty="0"/>
          </a:p>
        </p:txBody>
      </p:sp>
      <p:sp>
        <p:nvSpPr>
          <p:cNvPr id="3" name="Content Placeholder 2">
            <a:extLst>
              <a:ext uri="{FF2B5EF4-FFF2-40B4-BE49-F238E27FC236}">
                <a16:creationId xmlns:a16="http://schemas.microsoft.com/office/drawing/2014/main" id="{8ED940E5-244D-A7D1-C3BE-84036A4ADB20}"/>
              </a:ext>
            </a:extLst>
          </p:cNvPr>
          <p:cNvSpPr>
            <a:spLocks noGrp="1"/>
          </p:cNvSpPr>
          <p:nvPr>
            <p:ph idx="1"/>
          </p:nvPr>
        </p:nvSpPr>
        <p:spPr>
          <a:xfrm>
            <a:off x="838200" y="1293780"/>
            <a:ext cx="10515600" cy="5427932"/>
          </a:xfrm>
        </p:spPr>
        <p:txBody>
          <a:bodyPr>
            <a:normAutofit lnSpcReduction="10000"/>
          </a:bodyPr>
          <a:lstStyle/>
          <a:p>
            <a:r>
              <a:rPr lang="en-US" sz="3600" b="1" i="0" u="none" strike="noStrike" baseline="0" dirty="0">
                <a:latin typeface="Helvetica" panose="020B0604020202020204" pitchFamily="34" charset="0"/>
              </a:rPr>
              <a:t>Celibate Pope - Cath. Ency. Vol. 3; Council of Trent, 1545, Canon 10</a:t>
            </a:r>
          </a:p>
          <a:p>
            <a:r>
              <a:rPr lang="de-DE" sz="3600" b="1" i="0" u="none" strike="noStrike" baseline="0" dirty="0">
                <a:latin typeface="Helvetica" panose="020B0604020202020204" pitchFamily="34" charset="0"/>
              </a:rPr>
              <a:t>☞ Peter Married Man- Mark 1:30 “</a:t>
            </a:r>
            <a:r>
              <a:rPr lang="en-US" sz="3600" b="1" i="0" u="none" strike="noStrike" baseline="0" dirty="0">
                <a:latin typeface="Helvetica" panose="020B0604020202020204" pitchFamily="34" charset="0"/>
              </a:rPr>
              <a:t>But Simon's wife's mother lay sick with a fever,”</a:t>
            </a:r>
            <a:endParaRPr lang="de-DE" sz="3600" b="1" i="0" u="none" strike="noStrike" baseline="0" dirty="0">
              <a:latin typeface="Helvetica" panose="020B0604020202020204" pitchFamily="34" charset="0"/>
            </a:endParaRPr>
          </a:p>
          <a:p>
            <a:r>
              <a:rPr lang="de-DE" sz="3600" b="1" i="0" u="none" strike="noStrike" baseline="0" dirty="0">
                <a:latin typeface="Helvetica" panose="020B0604020202020204" pitchFamily="34" charset="0"/>
              </a:rPr>
              <a:t> </a:t>
            </a:r>
            <a:r>
              <a:rPr lang="en-US" sz="3600" b="1" i="0" u="none" strike="noStrike" baseline="0" dirty="0">
                <a:latin typeface="Helvetica" panose="020B0604020202020204" pitchFamily="34" charset="0"/>
              </a:rPr>
              <a:t>1 Corinthians 9:5 “Do we have no right to take along a believing wife, as do also the other apostles, the brothers of the Lord, and Cephas?”</a:t>
            </a:r>
          </a:p>
          <a:p>
            <a:r>
              <a:rPr lang="en-US" sz="3600" b="1" i="0" u="none" strike="noStrike" baseline="0" dirty="0">
                <a:latin typeface="Helvetica" panose="020B0604020202020204" pitchFamily="34" charset="0"/>
              </a:rPr>
              <a:t>Homage &amp; Praise to Pope- Cath. Ency. Vol. 12, p.270 “kissing of the pope's foot”</a:t>
            </a:r>
          </a:p>
          <a:p>
            <a:r>
              <a:rPr lang="en-US" sz="3600" b="1" i="0" u="none" strike="noStrike" baseline="0" dirty="0">
                <a:latin typeface="Helvetica" panose="020B0604020202020204" pitchFamily="34" charset="0"/>
              </a:rPr>
              <a:t>☞ Peter Refused Homage-  Acts 10:25,26</a:t>
            </a:r>
          </a:p>
        </p:txBody>
      </p:sp>
    </p:spTree>
    <p:extLst>
      <p:ext uri="{BB962C8B-B14F-4D97-AF65-F5344CB8AC3E}">
        <p14:creationId xmlns:p14="http://schemas.microsoft.com/office/powerpoint/2010/main" val="332472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E9C22-41B5-1F53-4A94-FF6FDB25A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5A04B-6ECD-E532-A40E-C081A8608CBC}"/>
              </a:ext>
            </a:extLst>
          </p:cNvPr>
          <p:cNvSpPr>
            <a:spLocks noGrp="1"/>
          </p:cNvSpPr>
          <p:nvPr>
            <p:ph type="title"/>
          </p:nvPr>
        </p:nvSpPr>
        <p:spPr>
          <a:xfrm>
            <a:off x="838200" y="365126"/>
            <a:ext cx="10515600" cy="928654"/>
          </a:xfrm>
        </p:spPr>
        <p:txBody>
          <a:bodyPr>
            <a:normAutofit/>
          </a:bodyPr>
          <a:lstStyle/>
          <a:p>
            <a:pPr algn="ctr"/>
            <a:r>
              <a:rPr lang="en-US" sz="4400" b="1" i="0" u="none" strike="noStrike" baseline="0" dirty="0">
                <a:latin typeface="Helvetica" panose="020B0604020202020204" pitchFamily="34" charset="0"/>
              </a:rPr>
              <a:t>No Similarities Between Pope &amp; Peter:</a:t>
            </a:r>
            <a:endParaRPr lang="en-US" dirty="0"/>
          </a:p>
        </p:txBody>
      </p:sp>
      <p:sp>
        <p:nvSpPr>
          <p:cNvPr id="3" name="Content Placeholder 2">
            <a:extLst>
              <a:ext uri="{FF2B5EF4-FFF2-40B4-BE49-F238E27FC236}">
                <a16:creationId xmlns:a16="http://schemas.microsoft.com/office/drawing/2014/main" id="{DF09B640-8846-82AC-AF2E-F7E5FF881E23}"/>
              </a:ext>
            </a:extLst>
          </p:cNvPr>
          <p:cNvSpPr>
            <a:spLocks noGrp="1"/>
          </p:cNvSpPr>
          <p:nvPr>
            <p:ph idx="1"/>
          </p:nvPr>
        </p:nvSpPr>
        <p:spPr>
          <a:xfrm>
            <a:off x="838200" y="1293780"/>
            <a:ext cx="10515600" cy="5427932"/>
          </a:xfrm>
        </p:spPr>
        <p:txBody>
          <a:bodyPr>
            <a:normAutofit lnSpcReduction="10000"/>
          </a:bodyPr>
          <a:lstStyle/>
          <a:p>
            <a:pPr>
              <a:lnSpc>
                <a:spcPct val="100000"/>
              </a:lnSpc>
            </a:pPr>
            <a:r>
              <a:rPr lang="en-US" sz="4400" b="1" i="0" u="none" strike="noStrike" baseline="0" dirty="0">
                <a:latin typeface="Helvetica" panose="020B0604020202020204" pitchFamily="34" charset="0"/>
              </a:rPr>
              <a:t>Call People “Roman Catholics”- From Nicene Creed </a:t>
            </a:r>
          </a:p>
          <a:p>
            <a:pPr>
              <a:lnSpc>
                <a:spcPct val="100000"/>
              </a:lnSpc>
            </a:pPr>
            <a:r>
              <a:rPr lang="en-US" sz="4400" b="1" i="0" u="none" strike="noStrike" baseline="0" dirty="0">
                <a:latin typeface="Helvetica" panose="020B0604020202020204" pitchFamily="34" charset="0"/>
              </a:rPr>
              <a:t>☞ Christians Only - 1 Peter 4:16</a:t>
            </a:r>
          </a:p>
          <a:p>
            <a:pPr>
              <a:lnSpc>
                <a:spcPct val="100000"/>
              </a:lnSpc>
            </a:pPr>
            <a:r>
              <a:rPr lang="en-US" sz="4400" b="1" i="0" u="none" strike="noStrike" baseline="0" dirty="0">
                <a:latin typeface="Helvetica" panose="020B0604020202020204" pitchFamily="34" charset="0"/>
              </a:rPr>
              <a:t>Pope Claims Infallibility- Declared July 18, 1870</a:t>
            </a:r>
          </a:p>
          <a:p>
            <a:pPr>
              <a:lnSpc>
                <a:spcPct val="100000"/>
              </a:lnSpc>
            </a:pPr>
            <a:r>
              <a:rPr lang="en-US" sz="4400" b="1" i="0" u="none" strike="noStrike" baseline="0" dirty="0">
                <a:latin typeface="Helvetica" panose="020B0604020202020204" pitchFamily="34" charset="0"/>
              </a:rPr>
              <a:t>☞ Peter Claimed No Infallibility- Galatians 2:11-13 “</a:t>
            </a:r>
            <a:r>
              <a:rPr lang="en-US" sz="4400" b="1" dirty="0">
                <a:latin typeface="Helvetica" panose="020B0604020202020204" pitchFamily="34" charset="0"/>
              </a:rPr>
              <a:t>played the hypocrite with him”</a:t>
            </a:r>
            <a:endParaRPr lang="en-US" sz="4400" b="1" i="0" u="none" strike="noStrike" baseline="0" dirty="0">
              <a:latin typeface="Helvetica" panose="020B0604020202020204" pitchFamily="34" charset="0"/>
            </a:endParaRPr>
          </a:p>
        </p:txBody>
      </p:sp>
    </p:spTree>
    <p:extLst>
      <p:ext uri="{BB962C8B-B14F-4D97-AF65-F5344CB8AC3E}">
        <p14:creationId xmlns:p14="http://schemas.microsoft.com/office/powerpoint/2010/main" val="64084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5EA29-78E6-2361-116F-1D75C438C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0573F-497B-A501-0AF8-2EF1EF603629}"/>
              </a:ext>
            </a:extLst>
          </p:cNvPr>
          <p:cNvSpPr>
            <a:spLocks noGrp="1"/>
          </p:cNvSpPr>
          <p:nvPr>
            <p:ph type="title"/>
          </p:nvPr>
        </p:nvSpPr>
        <p:spPr>
          <a:xfrm>
            <a:off x="838200" y="365126"/>
            <a:ext cx="10515600" cy="928654"/>
          </a:xfrm>
        </p:spPr>
        <p:txBody>
          <a:bodyPr>
            <a:normAutofit/>
          </a:bodyPr>
          <a:lstStyle/>
          <a:p>
            <a:pPr algn="ctr"/>
            <a:r>
              <a:rPr lang="en-US" sz="4400" b="1" i="0" u="none" strike="noStrike" baseline="0" dirty="0">
                <a:latin typeface="Helvetica" panose="020B0604020202020204" pitchFamily="34" charset="0"/>
              </a:rPr>
              <a:t>No Similarities Between Pope &amp; Peter:</a:t>
            </a:r>
            <a:endParaRPr lang="en-US" dirty="0"/>
          </a:p>
        </p:txBody>
      </p:sp>
      <p:sp>
        <p:nvSpPr>
          <p:cNvPr id="3" name="Content Placeholder 2">
            <a:extLst>
              <a:ext uri="{FF2B5EF4-FFF2-40B4-BE49-F238E27FC236}">
                <a16:creationId xmlns:a16="http://schemas.microsoft.com/office/drawing/2014/main" id="{C7775395-496F-86CB-2E3E-2FC7655A79DB}"/>
              </a:ext>
            </a:extLst>
          </p:cNvPr>
          <p:cNvSpPr>
            <a:spLocks noGrp="1"/>
          </p:cNvSpPr>
          <p:nvPr>
            <p:ph idx="1"/>
          </p:nvPr>
        </p:nvSpPr>
        <p:spPr>
          <a:xfrm>
            <a:off x="838200" y="1293780"/>
            <a:ext cx="10515600" cy="5427932"/>
          </a:xfrm>
        </p:spPr>
        <p:txBody>
          <a:bodyPr>
            <a:normAutofit fontScale="85000" lnSpcReduction="20000"/>
          </a:bodyPr>
          <a:lstStyle/>
          <a:p>
            <a:pPr marR="0" lvl="0" algn="l" defTabSz="914400" rtl="0" eaLnBrk="1" fontAlgn="auto" latinLnBrk="0" hangingPunct="1">
              <a:lnSpc>
                <a:spcPct val="100000"/>
              </a:lnSpc>
              <a:spcBef>
                <a:spcPts val="1000"/>
              </a:spcBef>
              <a:spcAft>
                <a:spcPts val="0"/>
              </a:spcAft>
              <a:buClrTx/>
              <a:buSzTx/>
              <a:tabLst/>
              <a:defRPr/>
            </a:pPr>
            <a:r>
              <a:rPr kumimoji="0" lang="en-US" sz="26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 </a:t>
            </a:r>
            <a:r>
              <a:rPr kumimoji="0" lang="en-US" sz="44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Pope Declared Head of Church- National Catholic Almanac, New York Catechism</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  Christ Head of Church - Not Peter</a:t>
            </a:r>
          </a:p>
          <a:p>
            <a:pPr marL="228600" marR="0" lvl="0" indent="-228600" algn="ctr"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Acts 2:29-36 “resurrection of the Christ, that His soul was not left in Hades, nor did His flesh see corruption”</a:t>
            </a:r>
          </a:p>
          <a:p>
            <a:pPr marL="228600" marR="0" lvl="0" indent="-228600" algn="ctr"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Ephesians 1:22,23 “head over all things to the church”</a:t>
            </a:r>
          </a:p>
          <a:p>
            <a:pPr marL="228600" marR="0" lvl="0" indent="-228600" algn="ctr"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Colossians 1:18 “all things He may have the preeminence.”</a:t>
            </a:r>
            <a:endPar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405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59FE3-F083-E21B-515B-ECAAE2360B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35DBB-2AE2-9F86-BF9C-DC2E94933EFB}"/>
              </a:ext>
            </a:extLst>
          </p:cNvPr>
          <p:cNvSpPr>
            <a:spLocks noGrp="1"/>
          </p:cNvSpPr>
          <p:nvPr>
            <p:ph type="title"/>
          </p:nvPr>
        </p:nvSpPr>
        <p:spPr>
          <a:xfrm>
            <a:off x="838200" y="365126"/>
            <a:ext cx="10515600" cy="928654"/>
          </a:xfrm>
        </p:spPr>
        <p:txBody>
          <a:bodyPr>
            <a:normAutofit/>
          </a:bodyPr>
          <a:lstStyle/>
          <a:p>
            <a:pPr algn="ctr"/>
            <a:r>
              <a:rPr lang="en-US" sz="4400" b="1" i="0" u="none" strike="noStrike" baseline="0" dirty="0">
                <a:latin typeface="Helvetica" panose="020B0604020202020204" pitchFamily="34" charset="0"/>
              </a:rPr>
              <a:t>No Similarities Between Pope &amp; Peter:</a:t>
            </a:r>
            <a:endParaRPr lang="en-US" dirty="0"/>
          </a:p>
        </p:txBody>
      </p:sp>
      <p:sp>
        <p:nvSpPr>
          <p:cNvPr id="3" name="Content Placeholder 2">
            <a:extLst>
              <a:ext uri="{FF2B5EF4-FFF2-40B4-BE49-F238E27FC236}">
                <a16:creationId xmlns:a16="http://schemas.microsoft.com/office/drawing/2014/main" id="{6176725C-5C26-9F87-DA7C-150BC6CEE3DF}"/>
              </a:ext>
            </a:extLst>
          </p:cNvPr>
          <p:cNvSpPr>
            <a:spLocks noGrp="1"/>
          </p:cNvSpPr>
          <p:nvPr>
            <p:ph idx="1"/>
          </p:nvPr>
        </p:nvSpPr>
        <p:spPr>
          <a:xfrm>
            <a:off x="943583" y="1215957"/>
            <a:ext cx="10291864" cy="5457217"/>
          </a:xfrm>
        </p:spPr>
        <p:txBody>
          <a:bodyPr>
            <a:normAutofit fontScale="70000" lnSpcReduction="20000"/>
          </a:bodyPr>
          <a:lstStyle/>
          <a:p>
            <a:pPr marR="0" lvl="0" algn="l" defTabSz="914400" rtl="0" eaLnBrk="1" fontAlgn="auto" latinLnBrk="0" hangingPunct="1">
              <a:lnSpc>
                <a:spcPct val="120000"/>
              </a:lnSpc>
              <a:spcBef>
                <a:spcPts val="1000"/>
              </a:spcBef>
              <a:spcAft>
                <a:spcPts val="0"/>
              </a:spcAft>
              <a:buClrTx/>
              <a:buSzTx/>
              <a:tabLst/>
              <a:defRPr/>
            </a:pPr>
            <a:r>
              <a:rPr lang="en-US" sz="4000" b="1" i="0" u="none" strike="noStrike" baseline="0" dirty="0">
                <a:latin typeface="Helvetica" panose="020B0604020202020204" pitchFamily="34" charset="0"/>
              </a:rPr>
              <a:t>Pope Wears Names of Honor- Cath. Ency. Vol. 2, p.660; Vol 15, p.403 </a:t>
            </a:r>
          </a:p>
          <a:p>
            <a:pPr marR="0" lvl="0" algn="l" defTabSz="914400" rtl="0" eaLnBrk="1" fontAlgn="auto" latinLnBrk="0" hangingPunct="1">
              <a:lnSpc>
                <a:spcPct val="120000"/>
              </a:lnSpc>
              <a:spcBef>
                <a:spcPts val="1000"/>
              </a:spcBef>
              <a:spcAft>
                <a:spcPts val="0"/>
              </a:spcAft>
              <a:buClrTx/>
              <a:buSzTx/>
              <a:tabLst/>
              <a:defRPr/>
            </a:pPr>
            <a:r>
              <a:rPr lang="en-US" sz="4000" b="1" i="0" u="none" strike="noStrike" baseline="0" dirty="0">
                <a:latin typeface="Helvetica" panose="020B0604020202020204" pitchFamily="34" charset="0"/>
              </a:rPr>
              <a:t>607 – Boniface III “The</a:t>
            </a:r>
            <a:r>
              <a:rPr lang="en-US" sz="4000" b="1" i="0" u="none" strike="noStrike" dirty="0">
                <a:latin typeface="Helvetica" panose="020B0604020202020204" pitchFamily="34" charset="0"/>
              </a:rPr>
              <a:t> See of Blessed Peter”</a:t>
            </a:r>
          </a:p>
          <a:p>
            <a:pPr marR="0" lvl="0" algn="l" defTabSz="914400" rtl="0" eaLnBrk="1" fontAlgn="auto" latinLnBrk="0" hangingPunct="1">
              <a:lnSpc>
                <a:spcPct val="120000"/>
              </a:lnSpc>
              <a:spcBef>
                <a:spcPts val="1000"/>
              </a:spcBef>
              <a:spcAft>
                <a:spcPts val="0"/>
              </a:spcAft>
              <a:buClrTx/>
              <a:buSzTx/>
              <a:tabLst/>
              <a:defRPr/>
            </a:pPr>
            <a:r>
              <a:rPr lang="en-US" sz="4000" b="1" i="0" u="none" strike="noStrike" baseline="0" dirty="0">
                <a:latin typeface="Helvetica" panose="020B0604020202020204" pitchFamily="34" charset="0"/>
              </a:rPr>
              <a:t>642-649 – Theodore I - First</a:t>
            </a:r>
            <a:r>
              <a:rPr lang="en-US" sz="4000" b="1" i="0" u="none" strike="noStrike" dirty="0">
                <a:latin typeface="Helvetica" panose="020B0604020202020204" pitchFamily="34" charset="0"/>
              </a:rPr>
              <a:t> Sovereign Pontif</a:t>
            </a:r>
          </a:p>
          <a:p>
            <a:pPr marR="0" lvl="0" algn="l" defTabSz="914400" rtl="0" eaLnBrk="1" fontAlgn="auto" latinLnBrk="0" hangingPunct="1">
              <a:lnSpc>
                <a:spcPct val="120000"/>
              </a:lnSpc>
              <a:spcBef>
                <a:spcPts val="1000"/>
              </a:spcBef>
              <a:spcAft>
                <a:spcPts val="0"/>
              </a:spcAft>
              <a:buClrTx/>
              <a:buSzTx/>
              <a:tabLst/>
              <a:defRPr/>
            </a:pPr>
            <a:r>
              <a:rPr lang="en-US" sz="4000" b="1" i="0" u="none" strike="noStrike" baseline="0" dirty="0">
                <a:latin typeface="Helvetica" panose="020B0604020202020204" pitchFamily="34" charset="0"/>
              </a:rPr>
              <a:t>1198-1216 – Innocent III “Vicar</a:t>
            </a:r>
            <a:r>
              <a:rPr lang="en-US" sz="4000" b="1" i="0" u="none" strike="noStrike" dirty="0">
                <a:latin typeface="Helvetica" panose="020B0604020202020204" pitchFamily="34" charset="0"/>
              </a:rPr>
              <a:t> of Christ”</a:t>
            </a:r>
          </a:p>
          <a:p>
            <a:pPr marR="0" lvl="0" algn="l" defTabSz="914400" rtl="0" eaLnBrk="1" fontAlgn="auto" latinLnBrk="0" hangingPunct="1">
              <a:lnSpc>
                <a:spcPct val="120000"/>
              </a:lnSpc>
              <a:spcBef>
                <a:spcPts val="1000"/>
              </a:spcBef>
              <a:spcAft>
                <a:spcPts val="0"/>
              </a:spcAft>
              <a:buClrTx/>
              <a:buSzTx/>
              <a:tabLst/>
              <a:defRPr/>
            </a:pPr>
            <a:r>
              <a:rPr lang="en-US" sz="4000" b="1" i="0" u="none" strike="noStrike" baseline="0" dirty="0">
                <a:latin typeface="Helvetica" panose="020B0604020202020204" pitchFamily="34" charset="0"/>
              </a:rPr>
              <a:t>1277-1280 – Nicholas III “Vicar of God”</a:t>
            </a:r>
          </a:p>
          <a:p>
            <a:pPr lvl="0">
              <a:lnSpc>
                <a:spcPct val="120000"/>
              </a:lnSpc>
              <a:defRPr/>
            </a:pPr>
            <a:r>
              <a:rPr lang="en-US" sz="4000" b="1" dirty="0">
                <a:latin typeface="Helvetica" panose="020B0604020202020204" pitchFamily="34" charset="0"/>
              </a:rPr>
              <a:t>“Bishop of Rome, Vicar of Jesus Christ, Successor of Saint Peter, the Prince of the Apostles, Supreme Pontiff, Patriarch of the West, Primate of Italy, Archbishop and Metropolitan of the Roman province, and Sovereign of the State of Vatican City." </a:t>
            </a:r>
            <a:endParaRPr lang="en-US" sz="4000" b="1" i="0" u="none" strike="noStrike" baseline="0" dirty="0">
              <a:latin typeface="Helvetica" panose="020B0604020202020204" pitchFamily="34" charset="0"/>
            </a:endParaRPr>
          </a:p>
        </p:txBody>
      </p:sp>
    </p:spTree>
    <p:extLst>
      <p:ext uri="{BB962C8B-B14F-4D97-AF65-F5344CB8AC3E}">
        <p14:creationId xmlns:p14="http://schemas.microsoft.com/office/powerpoint/2010/main" val="296007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09909-76FD-EDD6-F24B-8B8FD01BA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9F31B-38B0-5C52-6F78-0ED1C102A3E3}"/>
              </a:ext>
            </a:extLst>
          </p:cNvPr>
          <p:cNvSpPr>
            <a:spLocks noGrp="1"/>
          </p:cNvSpPr>
          <p:nvPr>
            <p:ph type="title"/>
          </p:nvPr>
        </p:nvSpPr>
        <p:spPr>
          <a:xfrm>
            <a:off x="838200" y="365126"/>
            <a:ext cx="10515600" cy="928654"/>
          </a:xfrm>
        </p:spPr>
        <p:txBody>
          <a:bodyPr>
            <a:normAutofit/>
          </a:bodyPr>
          <a:lstStyle/>
          <a:p>
            <a:pPr algn="ctr"/>
            <a:r>
              <a:rPr lang="en-US" sz="4400" b="1" i="0" u="none" strike="noStrike" baseline="0" dirty="0">
                <a:latin typeface="Helvetica" panose="020B0604020202020204" pitchFamily="34" charset="0"/>
              </a:rPr>
              <a:t>No Similarities Between Pope &amp; Peter:</a:t>
            </a:r>
            <a:endParaRPr lang="en-US" dirty="0"/>
          </a:p>
        </p:txBody>
      </p:sp>
      <p:sp>
        <p:nvSpPr>
          <p:cNvPr id="3" name="Content Placeholder 2">
            <a:extLst>
              <a:ext uri="{FF2B5EF4-FFF2-40B4-BE49-F238E27FC236}">
                <a16:creationId xmlns:a16="http://schemas.microsoft.com/office/drawing/2014/main" id="{F5718976-4C6B-0E5B-9DA8-C62A353D2385}"/>
              </a:ext>
            </a:extLst>
          </p:cNvPr>
          <p:cNvSpPr>
            <a:spLocks noGrp="1"/>
          </p:cNvSpPr>
          <p:nvPr>
            <p:ph idx="1"/>
          </p:nvPr>
        </p:nvSpPr>
        <p:spPr>
          <a:xfrm>
            <a:off x="943583" y="1215958"/>
            <a:ext cx="10291864" cy="5642042"/>
          </a:xfrm>
        </p:spPr>
        <p:txBody>
          <a:bodyPr>
            <a:normAutofit fontScale="92500" lnSpcReduction="10000"/>
          </a:bodyPr>
          <a:lstStyle/>
          <a:p>
            <a:pPr marR="0" lvl="0" algn="l" defTabSz="914400" rtl="0" eaLnBrk="1" fontAlgn="auto" latinLnBrk="0" hangingPunct="1">
              <a:lnSpc>
                <a:spcPct val="130000"/>
              </a:lnSpc>
              <a:spcBef>
                <a:spcPts val="1000"/>
              </a:spcBef>
              <a:spcAft>
                <a:spcPts val="0"/>
              </a:spcAft>
              <a:buClrTx/>
              <a:buSzTx/>
              <a:tabLst/>
              <a:defRPr/>
            </a:pPr>
            <a:r>
              <a:rPr kumimoji="0" lang="en-US" sz="26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 </a:t>
            </a:r>
            <a:r>
              <a:rPr lang="en-US" sz="4000" b="1" i="0" u="none" strike="noStrike" baseline="0" dirty="0">
                <a:latin typeface="Helvetica" panose="020B0604020202020204" pitchFamily="34" charset="0"/>
              </a:rPr>
              <a:t>☞ Peter Never Wore Such Names- Matthew 23:9 “</a:t>
            </a:r>
            <a:r>
              <a:rPr lang="en-US" sz="4000" b="1" dirty="0">
                <a:latin typeface="Helvetica" panose="020B0604020202020204" pitchFamily="34" charset="0"/>
              </a:rPr>
              <a:t>Do not call anyone on earth your father; for One is your Father, He who is in heaven.”</a:t>
            </a:r>
            <a:endParaRPr lang="en-US" sz="4000" b="1" i="0" u="none" strike="noStrike" baseline="0" dirty="0">
              <a:latin typeface="Helvetica" panose="020B0604020202020204" pitchFamily="34" charset="0"/>
            </a:endParaRPr>
          </a:p>
          <a:p>
            <a:pPr>
              <a:lnSpc>
                <a:spcPct val="100000"/>
              </a:lnSpc>
            </a:pPr>
            <a:r>
              <a:rPr lang="en-US" sz="4000" b="1" i="0" u="none" strike="noStrike" baseline="0" dirty="0">
                <a:latin typeface="Helvetica" panose="020B0604020202020204" pitchFamily="34" charset="0"/>
              </a:rPr>
              <a:t>IF he is NOT Peter’s Successor – </a:t>
            </a:r>
            <a:r>
              <a:rPr lang="en-US" sz="4000" b="1" i="1" u="none" strike="noStrike" baseline="0" dirty="0">
                <a:latin typeface="Helvetica" panose="020B0604020202020204" pitchFamily="34" charset="0"/>
              </a:rPr>
              <a:t>WHO IS HE?</a:t>
            </a:r>
          </a:p>
          <a:p>
            <a:pPr algn="ctr">
              <a:lnSpc>
                <a:spcPct val="100000"/>
              </a:lnSpc>
            </a:pPr>
            <a:r>
              <a:rPr lang="en-US" sz="4000" b="1" i="1" dirty="0">
                <a:latin typeface="Helvetica" panose="020B0604020202020204" pitchFamily="34" charset="0"/>
              </a:rPr>
              <a:t>2 Thessalonians 2:3,4</a:t>
            </a:r>
          </a:p>
          <a:p>
            <a:pPr algn="ctr">
              <a:lnSpc>
                <a:spcPct val="100000"/>
              </a:lnSpc>
            </a:pPr>
            <a:r>
              <a:rPr lang="en-US" sz="4000" b="1" i="1" u="none" strike="noStrike" baseline="0" dirty="0">
                <a:latin typeface="Helvetica" panose="020B0604020202020204" pitchFamily="34" charset="0"/>
              </a:rPr>
              <a:t>1Timothy 4:1-3</a:t>
            </a:r>
          </a:p>
        </p:txBody>
      </p:sp>
    </p:spTree>
    <p:extLst>
      <p:ext uri="{BB962C8B-B14F-4D97-AF65-F5344CB8AC3E}">
        <p14:creationId xmlns:p14="http://schemas.microsoft.com/office/powerpoint/2010/main" val="394060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53652-0D61-CEF3-900A-6AA5878582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68BE2C-E4B1-F440-8082-D151A2F4A658}"/>
              </a:ext>
            </a:extLst>
          </p:cNvPr>
          <p:cNvSpPr>
            <a:spLocks noGrp="1"/>
          </p:cNvSpPr>
          <p:nvPr>
            <p:ph type="title"/>
          </p:nvPr>
        </p:nvSpPr>
        <p:spPr>
          <a:xfrm>
            <a:off x="554477" y="365125"/>
            <a:ext cx="11079804" cy="6016219"/>
          </a:xfrm>
        </p:spPr>
        <p:txBody>
          <a:bodyPr>
            <a:normAutofit fontScale="90000"/>
          </a:bodyPr>
          <a:lstStyle/>
          <a:p>
            <a:pPr algn="ctr">
              <a:lnSpc>
                <a:spcPct val="130000"/>
              </a:lnSpc>
            </a:pPr>
            <a:r>
              <a:rPr lang="en-US" sz="5400" b="1" i="0" u="none" strike="noStrike" baseline="0" dirty="0">
                <a:latin typeface="Helvetica" panose="020B0604020202020204" pitchFamily="34" charset="0"/>
              </a:rPr>
              <a:t>Peter Was Not A Pope</a:t>
            </a:r>
            <a:br>
              <a:rPr lang="en-US" sz="5400" b="1" i="0" u="none" strike="noStrike" baseline="0" dirty="0">
                <a:latin typeface="Helvetica" panose="020B0604020202020204" pitchFamily="34" charset="0"/>
              </a:rPr>
            </a:br>
            <a:r>
              <a:rPr lang="en-US" sz="5400" b="1" i="0" u="none" strike="noStrike" baseline="0" dirty="0">
                <a:latin typeface="Helvetica" panose="020B0604020202020204" pitchFamily="34" charset="0"/>
              </a:rPr>
              <a:t>And</a:t>
            </a:r>
            <a:br>
              <a:rPr lang="en-US" sz="5400" b="1" i="0" u="none" strike="noStrike" baseline="0" dirty="0">
                <a:latin typeface="Helvetica" panose="020B0604020202020204" pitchFamily="34" charset="0"/>
              </a:rPr>
            </a:br>
            <a:r>
              <a:rPr lang="en-US" sz="5400" b="1" i="0" u="none" strike="noStrike" baseline="0" dirty="0">
                <a:latin typeface="Helvetica" panose="020B0604020202020204" pitchFamily="34" charset="0"/>
              </a:rPr>
              <a:t>To Make The Claim That He Was </a:t>
            </a:r>
            <a:br>
              <a:rPr lang="en-US" sz="5400" b="1" i="0" u="none" strike="noStrike" baseline="0" dirty="0">
                <a:latin typeface="Helvetica" panose="020B0604020202020204" pitchFamily="34" charset="0"/>
              </a:rPr>
            </a:br>
            <a:r>
              <a:rPr lang="en-US" sz="5400" b="1" i="0" u="none" strike="noStrike" baseline="0" dirty="0">
                <a:latin typeface="Helvetica" panose="020B0604020202020204" pitchFamily="34" charset="0"/>
              </a:rPr>
              <a:t>Is To Show Utter Disregard For</a:t>
            </a:r>
            <a:br>
              <a:rPr lang="en-US" sz="5400" b="1" i="0" u="none" strike="noStrike" baseline="0" dirty="0">
                <a:latin typeface="Helvetica" panose="020B0604020202020204" pitchFamily="34" charset="0"/>
              </a:rPr>
            </a:br>
            <a:r>
              <a:rPr lang="en-US" sz="5400" b="1" i="0" u="none" strike="noStrike" baseline="0" dirty="0">
                <a:latin typeface="Helvetica" panose="020B0604020202020204" pitchFamily="34" charset="0"/>
              </a:rPr>
              <a:t>The Plain Teaching Of The</a:t>
            </a:r>
            <a:br>
              <a:rPr lang="en-US" sz="5400" b="1" i="0" u="none" strike="noStrike" baseline="0" dirty="0">
                <a:latin typeface="Helvetica" panose="020B0604020202020204" pitchFamily="34" charset="0"/>
              </a:rPr>
            </a:br>
            <a:r>
              <a:rPr lang="en-US" sz="5400" b="1" i="0" u="none" strike="noStrike" baseline="0" dirty="0">
                <a:latin typeface="Helvetica" panose="020B0604020202020204" pitchFamily="34" charset="0"/>
              </a:rPr>
              <a:t>Scriptures!</a:t>
            </a:r>
            <a:endParaRPr lang="en-US" sz="5400" dirty="0"/>
          </a:p>
        </p:txBody>
      </p:sp>
    </p:spTree>
    <p:extLst>
      <p:ext uri="{BB962C8B-B14F-4D97-AF65-F5344CB8AC3E}">
        <p14:creationId xmlns:p14="http://schemas.microsoft.com/office/powerpoint/2010/main" val="29032014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671</TotalTime>
  <Words>849</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Helvetica</vt:lpstr>
      <vt:lpstr>Office Theme</vt:lpstr>
      <vt:lpstr>PowerPoint Presentation</vt:lpstr>
      <vt:lpstr>WAS PETER  A  POPE?</vt:lpstr>
      <vt:lpstr>"Keys" Connected to "Binding &amp; Loosing" Authority - Shared with Other Apostles - </vt:lpstr>
      <vt:lpstr>THE CHURCH WAS BUILT ON PETER Two Of The Supposed “Church Fathers” Did Not Believe This</vt:lpstr>
      <vt:lpstr>Catholics Believe Church Is Built On Peter </vt:lpstr>
      <vt:lpstr>PowerPoint Presentation</vt:lpstr>
      <vt:lpstr>No Similarities Between Peter &amp; Pope:</vt:lpstr>
      <vt:lpstr>No Similarities Between Pope &amp; Peter:</vt:lpstr>
      <vt:lpstr>No Similarities Between Pope &amp; Peter:</vt:lpstr>
      <vt:lpstr>No Similarities Between Pope &amp; Peter:</vt:lpstr>
      <vt:lpstr>No Similarities Between Pope &amp; Peter:</vt:lpstr>
      <vt:lpstr>No Similarities Between Pope &amp; Peter:</vt:lpstr>
      <vt:lpstr>Peter Was Not A Pope And To Make The Claim That He Was  Is To Show Utter Disregard For The Plain Teaching Of The Scriptures!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27</cp:revision>
  <dcterms:created xsi:type="dcterms:W3CDTF">2025-05-16T23:05:57Z</dcterms:created>
  <dcterms:modified xsi:type="dcterms:W3CDTF">2025-05-18T00:38:10Z</dcterms:modified>
</cp:coreProperties>
</file>